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7" r:id="rId2"/>
    <p:sldId id="268" r:id="rId3"/>
    <p:sldId id="315" r:id="rId4"/>
    <p:sldId id="269" r:id="rId5"/>
    <p:sldId id="271" r:id="rId6"/>
    <p:sldId id="313" r:id="rId7"/>
    <p:sldId id="272" r:id="rId8"/>
    <p:sldId id="274" r:id="rId9"/>
    <p:sldId id="264" r:id="rId10"/>
    <p:sldId id="266" r:id="rId11"/>
    <p:sldId id="316" r:id="rId12"/>
    <p:sldId id="317" r:id="rId13"/>
    <p:sldId id="273" r:id="rId14"/>
    <p:sldId id="258" r:id="rId15"/>
    <p:sldId id="299" r:id="rId16"/>
    <p:sldId id="259" r:id="rId17"/>
    <p:sldId id="262" r:id="rId18"/>
    <p:sldId id="298" r:id="rId19"/>
    <p:sldId id="303" r:id="rId20"/>
    <p:sldId id="276" r:id="rId21"/>
    <p:sldId id="279" r:id="rId22"/>
    <p:sldId id="312" r:id="rId23"/>
    <p:sldId id="304" r:id="rId24"/>
    <p:sldId id="306" r:id="rId25"/>
    <p:sldId id="307" r:id="rId26"/>
    <p:sldId id="311" r:id="rId27"/>
    <p:sldId id="305" r:id="rId28"/>
    <p:sldId id="314" r:id="rId29"/>
    <p:sldId id="309"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63"/>
    <p:restoredTop sz="65891"/>
  </p:normalViewPr>
  <p:slideViewPr>
    <p:cSldViewPr snapToGrid="0">
      <p:cViewPr varScale="1">
        <p:scale>
          <a:sx n="87" d="100"/>
          <a:sy n="87" d="100"/>
        </p:scale>
        <p:origin x="11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23/08/2025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8CCC-4A17-C002-19FA-EED4E401D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5F177-F517-A3D4-D6D1-6E70F33E0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79249-ED5D-A415-2B8A-C685BFEA60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08FE61-76A5-597C-6C42-55DF43817D31}"/>
              </a:ext>
            </a:extLst>
          </p:cNvPr>
          <p:cNvSpPr>
            <a:spLocks noGrp="1"/>
          </p:cNvSpPr>
          <p:nvPr>
            <p:ph type="sldNum" sz="quarter" idx="5"/>
          </p:nvPr>
        </p:nvSpPr>
        <p:spPr/>
        <p:txBody>
          <a:bodyPr/>
          <a:lstStyle/>
          <a:p>
            <a:fld id="{D5181410-5F61-C247-9B70-F663CDE0B230}" type="slidenum">
              <a:rPr lang="en-BE" smtClean="0"/>
              <a:t>12</a:t>
            </a:fld>
            <a:endParaRPr lang="en-BE"/>
          </a:p>
        </p:txBody>
      </p:sp>
    </p:spTree>
    <p:extLst>
      <p:ext uri="{BB962C8B-B14F-4D97-AF65-F5344CB8AC3E}">
        <p14:creationId xmlns:p14="http://schemas.microsoft.com/office/powerpoint/2010/main" val="144277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15</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18</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20</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BE" dirty="0"/>
              <a:t>This can be automated in your repositories using some tools</a:t>
            </a:r>
          </a:p>
        </p:txBody>
      </p:sp>
      <p:sp>
        <p:nvSpPr>
          <p:cNvPr id="4" name="Slide Number Placeholder 3"/>
          <p:cNvSpPr>
            <a:spLocks noGrp="1"/>
          </p:cNvSpPr>
          <p:nvPr>
            <p:ph type="sldNum" sz="quarter" idx="5"/>
          </p:nvPr>
        </p:nvSpPr>
        <p:spPr/>
        <p:txBody>
          <a:bodyPr/>
          <a:lstStyle/>
          <a:p>
            <a:fld id="{87019EC6-10EB-8B41-B3C9-3D7B5479879B}" type="slidenum">
              <a:rPr lang="en-BE" smtClean="0"/>
              <a:t>23</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25</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26</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27</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8</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10</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296720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23/08/2025</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23/08/2025</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9.jpeg"/><Relationship Id="rId7" Type="http://schemas.openxmlformats.org/officeDocument/2006/relationships/image" Target="../media/image42.png"/><Relationship Id="rId12"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5.png"/><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orgs/UNLV-CS472-672/repositories?type=al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B7C7-0281-D115-8C2E-3FC6DEA9D40F}"/>
              </a:ext>
            </a:extLst>
          </p:cNvPr>
          <p:cNvSpPr>
            <a:spLocks noGrp="1"/>
          </p:cNvSpPr>
          <p:nvPr>
            <p:ph type="title"/>
          </p:nvPr>
        </p:nvSpPr>
        <p:spPr>
          <a:xfrm>
            <a:off x="838200" y="180459"/>
            <a:ext cx="10515600" cy="1325563"/>
          </a:xfrm>
        </p:spPr>
        <p:txBody>
          <a:bodyPr/>
          <a:lstStyle/>
          <a:p>
            <a:r>
              <a:rPr lang="en-US" dirty="0"/>
              <a:t>Client Projects</a:t>
            </a:r>
          </a:p>
        </p:txBody>
      </p:sp>
      <p:pic>
        <p:nvPicPr>
          <p:cNvPr id="4" name="Picture 3" descr="A screenshot of a computer&#10;&#10;AI-generated content may be incorrect.">
            <a:extLst>
              <a:ext uri="{FF2B5EF4-FFF2-40B4-BE49-F238E27FC236}">
                <a16:creationId xmlns:a16="http://schemas.microsoft.com/office/drawing/2014/main" id="{9CADA6B8-5642-633A-4967-3346DEE894D1}"/>
              </a:ext>
            </a:extLst>
          </p:cNvPr>
          <p:cNvPicPr>
            <a:picLocks noChangeAspect="1"/>
          </p:cNvPicPr>
          <p:nvPr/>
        </p:nvPicPr>
        <p:blipFill>
          <a:blip r:embed="rId3"/>
          <a:stretch>
            <a:fillRect/>
          </a:stretch>
        </p:blipFill>
        <p:spPr>
          <a:xfrm>
            <a:off x="298676" y="2219524"/>
            <a:ext cx="6299200" cy="3784600"/>
          </a:xfrm>
          <a:prstGeom prst="rect">
            <a:avLst/>
          </a:prstGeom>
          <a:ln>
            <a:solidFill>
              <a:schemeClr val="tx1"/>
            </a:solidFill>
          </a:ln>
        </p:spPr>
      </p:pic>
    </p:spTree>
    <p:extLst>
      <p:ext uri="{BB962C8B-B14F-4D97-AF65-F5344CB8AC3E}">
        <p14:creationId xmlns:p14="http://schemas.microsoft.com/office/powerpoint/2010/main" val="3179741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6FA03-44E1-E41C-4080-6C8C2D000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527F84-B728-B3B5-C0C4-59E838297377}"/>
              </a:ext>
            </a:extLst>
          </p:cNvPr>
          <p:cNvSpPr>
            <a:spLocks noGrp="1"/>
          </p:cNvSpPr>
          <p:nvPr>
            <p:ph type="title"/>
          </p:nvPr>
        </p:nvSpPr>
        <p:spPr>
          <a:xfrm>
            <a:off x="838200" y="180459"/>
            <a:ext cx="10515600" cy="1325563"/>
          </a:xfrm>
        </p:spPr>
        <p:txBody>
          <a:bodyPr>
            <a:normAutofit/>
          </a:bodyPr>
          <a:lstStyle/>
          <a:p>
            <a:r>
              <a:rPr lang="en-US" sz="3200" dirty="0"/>
              <a:t>Why Choose Client Projects?</a:t>
            </a:r>
          </a:p>
        </p:txBody>
      </p:sp>
      <p:grpSp>
        <p:nvGrpSpPr>
          <p:cNvPr id="9" name="Group 8">
            <a:extLst>
              <a:ext uri="{FF2B5EF4-FFF2-40B4-BE49-F238E27FC236}">
                <a16:creationId xmlns:a16="http://schemas.microsoft.com/office/drawing/2014/main" id="{0D7671B6-CEDC-B2AB-1293-7BD6169E2B15}"/>
              </a:ext>
            </a:extLst>
          </p:cNvPr>
          <p:cNvGrpSpPr/>
          <p:nvPr/>
        </p:nvGrpSpPr>
        <p:grpSpPr>
          <a:xfrm>
            <a:off x="7085687" y="245152"/>
            <a:ext cx="4784306" cy="6247723"/>
            <a:chOff x="7085687" y="245152"/>
            <a:chExt cx="4784306" cy="6247723"/>
          </a:xfrm>
        </p:grpSpPr>
        <p:pic>
          <p:nvPicPr>
            <p:cNvPr id="6" name="Picture 5" descr="A screenshot of a computer program&#10;&#10;AI-generated content may be incorrect.">
              <a:extLst>
                <a:ext uri="{FF2B5EF4-FFF2-40B4-BE49-F238E27FC236}">
                  <a16:creationId xmlns:a16="http://schemas.microsoft.com/office/drawing/2014/main" id="{884A6FD9-C934-096B-648F-D9E9FD223B16}"/>
                </a:ext>
              </a:extLst>
            </p:cNvPr>
            <p:cNvPicPr>
              <a:picLocks noChangeAspect="1"/>
            </p:cNvPicPr>
            <p:nvPr/>
          </p:nvPicPr>
          <p:blipFill>
            <a:blip r:embed="rId3"/>
            <a:stretch>
              <a:fillRect/>
            </a:stretch>
          </p:blipFill>
          <p:spPr>
            <a:xfrm>
              <a:off x="7147139" y="617621"/>
              <a:ext cx="4414931" cy="5875254"/>
            </a:xfrm>
            <a:prstGeom prst="rect">
              <a:avLst/>
            </a:prstGeom>
            <a:ln>
              <a:solidFill>
                <a:schemeClr val="tx1"/>
              </a:solidFill>
            </a:ln>
          </p:spPr>
        </p:pic>
        <p:sp>
          <p:nvSpPr>
            <p:cNvPr id="8" name="TextBox 7">
              <a:extLst>
                <a:ext uri="{FF2B5EF4-FFF2-40B4-BE49-F238E27FC236}">
                  <a16:creationId xmlns:a16="http://schemas.microsoft.com/office/drawing/2014/main" id="{9631BD5B-969E-599E-B130-1C9F6EB4FC06}"/>
                </a:ext>
              </a:extLst>
            </p:cNvPr>
            <p:cNvSpPr txBox="1"/>
            <p:nvPr/>
          </p:nvSpPr>
          <p:spPr>
            <a:xfrm>
              <a:off x="7085687" y="245152"/>
              <a:ext cx="4784306" cy="307777"/>
            </a:xfrm>
            <a:prstGeom prst="rect">
              <a:avLst/>
            </a:prstGeom>
            <a:noFill/>
          </p:spPr>
          <p:txBody>
            <a:bodyPr wrap="square">
              <a:spAutoFit/>
            </a:bodyPr>
            <a:lstStyle/>
            <a:p>
              <a:r>
                <a:rPr lang="en-GB" sz="1400" b="1" i="0" dirty="0">
                  <a:solidFill>
                    <a:srgbClr val="111111"/>
                  </a:solidFill>
                  <a:effectLst/>
                  <a:latin typeface="Open Sans" panose="020B0606030504020204" pitchFamily="34" charset="0"/>
                </a:rPr>
                <a:t>Farcaster Mini-App Development Project</a:t>
              </a:r>
              <a:endParaRPr lang="en-US" sz="1400" b="1" dirty="0"/>
            </a:p>
          </p:txBody>
        </p:sp>
      </p:grpSp>
      <p:sp>
        <p:nvSpPr>
          <p:cNvPr id="5" name="TextBox 4">
            <a:extLst>
              <a:ext uri="{FF2B5EF4-FFF2-40B4-BE49-F238E27FC236}">
                <a16:creationId xmlns:a16="http://schemas.microsoft.com/office/drawing/2014/main" id="{8A5200E9-687A-3933-67BB-114C62FFE6C4}"/>
              </a:ext>
            </a:extLst>
          </p:cNvPr>
          <p:cNvSpPr txBox="1"/>
          <p:nvPr/>
        </p:nvSpPr>
        <p:spPr>
          <a:xfrm>
            <a:off x="322007" y="1616248"/>
            <a:ext cx="6344264" cy="4308872"/>
          </a:xfrm>
          <a:prstGeom prst="rect">
            <a:avLst/>
          </a:prstGeom>
          <a:noFill/>
        </p:spPr>
        <p:txBody>
          <a:bodyPr wrap="square">
            <a:spAutoFit/>
          </a:bodyPr>
          <a:lstStyle/>
          <a:p>
            <a:pPr marL="285750" indent="-285750">
              <a:buFont typeface="Arial" panose="020B0604020202020204" pitchFamily="34" charset="0"/>
              <a:buChar char="•"/>
            </a:pPr>
            <a:r>
              <a:rPr lang="en-GB" sz="2800" dirty="0"/>
              <a:t>Client projects come with </a:t>
            </a:r>
            <a:r>
              <a:rPr lang="en-GB" sz="2800" b="1" dirty="0"/>
              <a:t>real requirements</a:t>
            </a:r>
            <a:r>
              <a:rPr lang="en-GB" sz="2800" dirty="0"/>
              <a:t> and </a:t>
            </a:r>
            <a:r>
              <a:rPr lang="en-GB" sz="2800" b="1" dirty="0"/>
              <a:t>ongoing feedback</a:t>
            </a:r>
            <a:r>
              <a:rPr lang="en-GB" sz="2800" dirty="0"/>
              <a:t>.</a:t>
            </a:r>
          </a:p>
          <a:p>
            <a:pPr marL="285750" indent="-285750">
              <a:buFont typeface="Arial" panose="020B0604020202020204" pitchFamily="34" charset="0"/>
              <a:buChar char="•"/>
            </a:pPr>
            <a:r>
              <a:rPr lang="en-GB" sz="2800" dirty="0"/>
              <a:t>Don’t worry if the </a:t>
            </a:r>
            <a:r>
              <a:rPr lang="en-GB" sz="2800" b="1" dirty="0"/>
              <a:t>tech stack is new</a:t>
            </a:r>
            <a:r>
              <a:rPr lang="en-GB" sz="2800" dirty="0"/>
              <a:t>.</a:t>
            </a:r>
          </a:p>
          <a:p>
            <a:pPr marL="285750" indent="-285750">
              <a:buFont typeface="Arial" panose="020B0604020202020204" pitchFamily="34" charset="0"/>
              <a:buChar char="•"/>
            </a:pPr>
            <a:r>
              <a:rPr lang="en-GB" sz="2800" dirty="0"/>
              <a:t>Working with a client gives you:</a:t>
            </a:r>
          </a:p>
          <a:p>
            <a:pPr marL="742950" lvl="1" indent="-285750">
              <a:buFont typeface="Arial" panose="020B0604020202020204" pitchFamily="34" charset="0"/>
              <a:buChar char="•"/>
            </a:pPr>
            <a:r>
              <a:rPr lang="en-GB" sz="2400" b="1" dirty="0"/>
              <a:t>Professional collaboration experience</a:t>
            </a:r>
            <a:r>
              <a:rPr lang="en-GB" sz="2400" dirty="0"/>
              <a:t> with real stakeholders.</a:t>
            </a:r>
          </a:p>
          <a:p>
            <a:pPr marL="742950" lvl="1" indent="-285750">
              <a:buFont typeface="Arial" panose="020B0604020202020204" pitchFamily="34" charset="0"/>
              <a:buChar char="•"/>
            </a:pPr>
            <a:r>
              <a:rPr lang="en-GB" sz="2400" dirty="0"/>
              <a:t>A chance to </a:t>
            </a:r>
            <a:r>
              <a:rPr lang="en-GB" sz="2400" b="1" dirty="0"/>
              <a:t>showcase applied learning</a:t>
            </a:r>
            <a:r>
              <a:rPr lang="en-GB" sz="2400" dirty="0"/>
              <a:t> to employers.</a:t>
            </a:r>
          </a:p>
          <a:p>
            <a:pPr marL="742950" lvl="1" indent="-285750">
              <a:buFont typeface="Arial" panose="020B0604020202020204" pitchFamily="34" charset="0"/>
              <a:buChar char="•"/>
            </a:pPr>
            <a:r>
              <a:rPr lang="en-GB" sz="2400" dirty="0"/>
              <a:t>A more </a:t>
            </a:r>
            <a:r>
              <a:rPr lang="en-GB" sz="2400" b="1" dirty="0"/>
              <a:t>impactful capstone project</a:t>
            </a:r>
            <a:r>
              <a:rPr lang="en-GB" sz="2400" dirty="0"/>
              <a:t> you’ll be proud to put on your résumé.</a:t>
            </a:r>
          </a:p>
          <a:p>
            <a:pPr marL="285750" indent="-285750">
              <a:buFont typeface="Arial" panose="020B0604020202020204" pitchFamily="34" charset="0"/>
              <a:buChar char="•"/>
            </a:pPr>
            <a:endParaRPr lang="en-US" dirty="0"/>
          </a:p>
        </p:txBody>
      </p:sp>
      <p:sp>
        <p:nvSpPr>
          <p:cNvPr id="7" name="Right Brace 6">
            <a:extLst>
              <a:ext uri="{FF2B5EF4-FFF2-40B4-BE49-F238E27FC236}">
                <a16:creationId xmlns:a16="http://schemas.microsoft.com/office/drawing/2014/main" id="{E7BC1CB3-6C6D-AB81-9A30-3687C7DF187B}"/>
              </a:ext>
            </a:extLst>
          </p:cNvPr>
          <p:cNvSpPr/>
          <p:nvPr/>
        </p:nvSpPr>
        <p:spPr>
          <a:xfrm>
            <a:off x="10058401" y="2682430"/>
            <a:ext cx="1029928" cy="3675933"/>
          </a:xfrm>
          <a:prstGeom prst="rightBrace">
            <a:avLst>
              <a:gd name="adj1" fmla="val 8333"/>
              <a:gd name="adj2" fmla="val 50802"/>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9193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13</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p>
          <a:p>
            <a:pPr lvl="1"/>
            <a:r>
              <a:rPr lang="en-GB" dirty="0"/>
              <a:t>Inner source - adoption of open-source development practices, tools, and culture within an organization</a:t>
            </a:r>
            <a:endParaRPr lang="en-BE"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620" y="4919759"/>
            <a:ext cx="3211425" cy="180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541523" y="5379811"/>
            <a:ext cx="3099716" cy="1416058"/>
            <a:chOff x="3598388"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598388"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E891-5030-49D9-8CEB-2E70D87DD31B}"/>
              </a:ext>
            </a:extLst>
          </p:cNvPr>
          <p:cNvSpPr>
            <a:spLocks noGrp="1"/>
          </p:cNvSpPr>
          <p:nvPr>
            <p:ph type="title"/>
          </p:nvPr>
        </p:nvSpPr>
        <p:spPr/>
        <p:txBody>
          <a:bodyPr/>
          <a:lstStyle/>
          <a:p>
            <a:r>
              <a:rPr lang="en-US" dirty="0"/>
              <a:t>A list of previous projects by students</a:t>
            </a:r>
          </a:p>
        </p:txBody>
      </p:sp>
      <p:sp>
        <p:nvSpPr>
          <p:cNvPr id="5" name="TextBox 4">
            <a:extLst>
              <a:ext uri="{FF2B5EF4-FFF2-40B4-BE49-F238E27FC236}">
                <a16:creationId xmlns:a16="http://schemas.microsoft.com/office/drawing/2014/main" id="{251CBEFF-1C56-B803-C345-BD8B196284D3}"/>
              </a:ext>
            </a:extLst>
          </p:cNvPr>
          <p:cNvSpPr txBox="1"/>
          <p:nvPr/>
        </p:nvSpPr>
        <p:spPr>
          <a:xfrm>
            <a:off x="1022888" y="3109709"/>
            <a:ext cx="9159498" cy="830997"/>
          </a:xfrm>
          <a:prstGeom prst="rect">
            <a:avLst/>
          </a:prstGeom>
          <a:noFill/>
        </p:spPr>
        <p:txBody>
          <a:bodyPr wrap="square">
            <a:spAutoFit/>
          </a:bodyPr>
          <a:lstStyle/>
          <a:p>
            <a:r>
              <a:rPr lang="en-US" sz="2400" dirty="0">
                <a:hlinkClick r:id="rId2"/>
              </a:rPr>
              <a:t>https://github.com/orgs/UNLV-CS472-672/repositories?type=all</a:t>
            </a:r>
            <a:endParaRPr lang="en-US" sz="2400" dirty="0"/>
          </a:p>
          <a:p>
            <a:endParaRPr lang="en-US" sz="2400" dirty="0"/>
          </a:p>
        </p:txBody>
      </p:sp>
    </p:spTree>
    <p:extLst>
      <p:ext uri="{BB962C8B-B14F-4D97-AF65-F5344CB8AC3E}">
        <p14:creationId xmlns:p14="http://schemas.microsoft.com/office/powerpoint/2010/main" val="3319831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red and white flyer with images of people&#10;&#10;AI-generated content may be incorrect.">
            <a:extLst>
              <a:ext uri="{FF2B5EF4-FFF2-40B4-BE49-F238E27FC236}">
                <a16:creationId xmlns:a16="http://schemas.microsoft.com/office/drawing/2014/main" id="{4F4C3C48-91E2-031B-4936-A64D96D85E76}"/>
              </a:ext>
            </a:extLst>
          </p:cNvPr>
          <p:cNvPicPr>
            <a:picLocks noGrp="1" noChangeAspect="1"/>
          </p:cNvPicPr>
          <p:nvPr>
            <p:ph idx="1"/>
          </p:nvPr>
        </p:nvPicPr>
        <p:blipFill>
          <a:blip r:embed="rId2"/>
          <a:stretch>
            <a:fillRect/>
          </a:stretch>
        </p:blipFill>
        <p:spPr>
          <a:xfrm>
            <a:off x="3596019" y="724700"/>
            <a:ext cx="4309115" cy="5629417"/>
          </a:xfrm>
        </p:spPr>
      </p:pic>
    </p:spTree>
    <p:extLst>
      <p:ext uri="{BB962C8B-B14F-4D97-AF65-F5344CB8AC3E}">
        <p14:creationId xmlns:p14="http://schemas.microsoft.com/office/powerpoint/2010/main" val="3540246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lorful pie chart with numbers and a white background&#10;&#10;Description automatically generated">
            <a:extLst>
              <a:ext uri="{FF2B5EF4-FFF2-40B4-BE49-F238E27FC236}">
                <a16:creationId xmlns:a16="http://schemas.microsoft.com/office/drawing/2014/main" id="{E2ADA65B-ACE2-2957-AB4E-03EA737D30F6}"/>
              </a:ext>
            </a:extLst>
          </p:cNvPr>
          <p:cNvPicPr>
            <a:picLocks noChangeAspect="1"/>
          </p:cNvPicPr>
          <p:nvPr/>
        </p:nvPicPr>
        <p:blipFill>
          <a:blip r:embed="rId3"/>
          <a:srcRect l="-5774" t="14969" r="18052" b="-14969"/>
          <a:stretch/>
        </p:blipFill>
        <p:spPr>
          <a:xfrm>
            <a:off x="5888602" y="2298592"/>
            <a:ext cx="4944713" cy="2691862"/>
          </a:xfrm>
          <a:prstGeom prst="rect">
            <a:avLst/>
          </a:prstGeom>
        </p:spPr>
      </p:pic>
      <p:sp>
        <p:nvSpPr>
          <p:cNvPr id="9" name="TextBox 8">
            <a:extLst>
              <a:ext uri="{FF2B5EF4-FFF2-40B4-BE49-F238E27FC236}">
                <a16:creationId xmlns:a16="http://schemas.microsoft.com/office/drawing/2014/main" id="{D3FA43A4-D27F-68F7-CB7B-03A8DCAD2BF0}"/>
              </a:ext>
            </a:extLst>
          </p:cNvPr>
          <p:cNvSpPr txBox="1"/>
          <p:nvPr/>
        </p:nvSpPr>
        <p:spPr>
          <a:xfrm>
            <a:off x="6540286" y="1626117"/>
            <a:ext cx="1642820" cy="400110"/>
          </a:xfrm>
          <a:prstGeom prst="rect">
            <a:avLst/>
          </a:prstGeom>
          <a:noFill/>
        </p:spPr>
        <p:txBody>
          <a:bodyPr wrap="square" rtlCol="0">
            <a:spAutoFit/>
          </a:bodyPr>
          <a:lstStyle/>
          <a:p>
            <a:r>
              <a:rPr lang="en-US" sz="2000" dirty="0"/>
              <a:t>Last Semester</a:t>
            </a:r>
          </a:p>
        </p:txBody>
      </p:sp>
      <p:sp>
        <p:nvSpPr>
          <p:cNvPr id="11" name="TextBox 10">
            <a:extLst>
              <a:ext uri="{FF2B5EF4-FFF2-40B4-BE49-F238E27FC236}">
                <a16:creationId xmlns:a16="http://schemas.microsoft.com/office/drawing/2014/main" id="{11F6F52D-430E-5926-2235-F1AF912F844D}"/>
              </a:ext>
            </a:extLst>
          </p:cNvPr>
          <p:cNvSpPr txBox="1"/>
          <p:nvPr/>
        </p:nvSpPr>
        <p:spPr>
          <a:xfrm>
            <a:off x="1193369" y="574299"/>
            <a:ext cx="8804221" cy="707886"/>
          </a:xfrm>
          <a:prstGeom prst="rect">
            <a:avLst/>
          </a:prstGeom>
          <a:noFill/>
        </p:spPr>
        <p:txBody>
          <a:bodyPr wrap="square">
            <a:spAutoFit/>
          </a:bodyPr>
          <a:lstStyle/>
          <a:p>
            <a:r>
              <a:rPr lang="en-GB" sz="2000" b="0" i="0" dirty="0">
                <a:solidFill>
                  <a:srgbClr val="202124"/>
                </a:solidFill>
                <a:effectLst/>
                <a:latin typeface="Roboto" panose="02000000000000000000" pitchFamily="2" charset="0"/>
              </a:rPr>
              <a:t>How many months of industry software development experience did you have before the beginning of class 472/672?</a:t>
            </a:r>
            <a:endParaRPr lang="en-US" sz="2000" dirty="0"/>
          </a:p>
        </p:txBody>
      </p:sp>
      <p:sp>
        <p:nvSpPr>
          <p:cNvPr id="14" name="TextBox 13">
            <a:extLst>
              <a:ext uri="{FF2B5EF4-FFF2-40B4-BE49-F238E27FC236}">
                <a16:creationId xmlns:a16="http://schemas.microsoft.com/office/drawing/2014/main" id="{A1D8CF0F-CD2D-4E71-C217-78BFE7F7A93B}"/>
              </a:ext>
            </a:extLst>
          </p:cNvPr>
          <p:cNvSpPr txBox="1"/>
          <p:nvPr/>
        </p:nvSpPr>
        <p:spPr>
          <a:xfrm>
            <a:off x="2250562" y="1826172"/>
            <a:ext cx="2009130" cy="400110"/>
          </a:xfrm>
          <a:prstGeom prst="rect">
            <a:avLst/>
          </a:prstGeom>
          <a:noFill/>
        </p:spPr>
        <p:txBody>
          <a:bodyPr wrap="square" rtlCol="0">
            <a:spAutoFit/>
          </a:bodyPr>
          <a:lstStyle/>
          <a:p>
            <a:r>
              <a:rPr lang="en-US" sz="2000" dirty="0"/>
              <a:t>Current Semester</a:t>
            </a:r>
          </a:p>
        </p:txBody>
      </p:sp>
      <p:pic>
        <p:nvPicPr>
          <p:cNvPr id="1026" name="Picture 2" descr="Inclusive Icon Images – Browse 19,663 Stock Photos, Vectors, and Video |  Adobe Stock">
            <a:extLst>
              <a:ext uri="{FF2B5EF4-FFF2-40B4-BE49-F238E27FC236}">
                <a16:creationId xmlns:a16="http://schemas.microsoft.com/office/drawing/2014/main" id="{D653DC46-DF55-BCC8-6E95-F10A7F85F7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328" t="23693" r="18588" b="23694"/>
          <a:stretch/>
        </p:blipFill>
        <p:spPr bwMode="auto">
          <a:xfrm>
            <a:off x="7919634" y="4877139"/>
            <a:ext cx="1720312" cy="14578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creenshot of a phone&#10;&#10;Description automatically generated">
            <a:extLst>
              <a:ext uri="{FF2B5EF4-FFF2-40B4-BE49-F238E27FC236}">
                <a16:creationId xmlns:a16="http://schemas.microsoft.com/office/drawing/2014/main" id="{E3A1A838-BC26-E661-64F0-3DC275E2D9B4}"/>
              </a:ext>
            </a:extLst>
          </p:cNvPr>
          <p:cNvPicPr>
            <a:picLocks noChangeAspect="1"/>
          </p:cNvPicPr>
          <p:nvPr/>
        </p:nvPicPr>
        <p:blipFill>
          <a:blip r:embed="rId5"/>
          <a:stretch>
            <a:fillRect/>
          </a:stretch>
        </p:blipFill>
        <p:spPr>
          <a:xfrm>
            <a:off x="898901" y="4939132"/>
            <a:ext cx="4388214" cy="1477975"/>
          </a:xfrm>
          <a:prstGeom prst="rect">
            <a:avLst/>
          </a:prstGeom>
        </p:spPr>
      </p:pic>
      <p:pic>
        <p:nvPicPr>
          <p:cNvPr id="3" name="Picture 2" descr="A pie chart with numbers and a few percentages&#10;&#10;AI-generated content may be incorrect.">
            <a:extLst>
              <a:ext uri="{FF2B5EF4-FFF2-40B4-BE49-F238E27FC236}">
                <a16:creationId xmlns:a16="http://schemas.microsoft.com/office/drawing/2014/main" id="{DB81E3E5-75E0-4571-F7CC-E11D1AD5001E}"/>
              </a:ext>
            </a:extLst>
          </p:cNvPr>
          <p:cNvPicPr>
            <a:picLocks noChangeAspect="1"/>
          </p:cNvPicPr>
          <p:nvPr/>
        </p:nvPicPr>
        <p:blipFill>
          <a:blip r:embed="rId6"/>
          <a:stretch>
            <a:fillRect/>
          </a:stretch>
        </p:blipFill>
        <p:spPr>
          <a:xfrm>
            <a:off x="2250562" y="2226282"/>
            <a:ext cx="2676684" cy="2727668"/>
          </a:xfrm>
          <a:prstGeom prst="rect">
            <a:avLst/>
          </a:prstGeom>
        </p:spPr>
      </p:pic>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7D90-E729-C447-89D9-240E50008923}"/>
              </a:ext>
            </a:extLst>
          </p:cNvPr>
          <p:cNvSpPr>
            <a:spLocks noGrp="1"/>
          </p:cNvSpPr>
          <p:nvPr>
            <p:ph type="title"/>
          </p:nvPr>
        </p:nvSpPr>
        <p:spPr/>
        <p:txBody>
          <a:bodyPr/>
          <a:lstStyle/>
          <a:p>
            <a:r>
              <a:rPr lang="en-GB" dirty="0">
                <a:latin typeface="+mn-lt"/>
              </a:rPr>
              <a:t>Inclusivity and Gradual Learning</a:t>
            </a:r>
            <a:endParaRPr lang="en-US" dirty="0">
              <a:latin typeface="+mn-lt"/>
            </a:endParaRPr>
          </a:p>
        </p:txBody>
      </p:sp>
      <p:sp>
        <p:nvSpPr>
          <p:cNvPr id="3" name="Content Placeholder 2">
            <a:extLst>
              <a:ext uri="{FF2B5EF4-FFF2-40B4-BE49-F238E27FC236}">
                <a16:creationId xmlns:a16="http://schemas.microsoft.com/office/drawing/2014/main" id="{B1E0D806-9615-5FBB-A79D-0D41D3A9090B}"/>
              </a:ext>
            </a:extLst>
          </p:cNvPr>
          <p:cNvSpPr>
            <a:spLocks noGrp="1"/>
          </p:cNvSpPr>
          <p:nvPr>
            <p:ph idx="1"/>
          </p:nvPr>
        </p:nvSpPr>
        <p:spPr/>
        <p:txBody>
          <a:bodyPr/>
          <a:lstStyle/>
          <a:p>
            <a:r>
              <a:rPr lang="en-GB" dirty="0"/>
              <a:t>We want to build confidence for all students through gradual, structured learning</a:t>
            </a:r>
          </a:p>
          <a:p>
            <a:r>
              <a:rPr lang="en-GB" dirty="0"/>
              <a:t>Familiar material for experienced developers serves as refinement and perspective-sharing</a:t>
            </a:r>
          </a:p>
          <a:p>
            <a:r>
              <a:rPr lang="en-GB" dirty="0"/>
              <a:t>Help in reflecting real-world collaboration where diverse teams work together</a:t>
            </a:r>
          </a:p>
          <a:p>
            <a:r>
              <a:rPr lang="en-GB" dirty="0"/>
              <a:t>Encourages mutual support between </a:t>
            </a:r>
            <a:r>
              <a:rPr lang="en-GB" b="1" dirty="0"/>
              <a:t>experienced</a:t>
            </a:r>
            <a:r>
              <a:rPr lang="en-GB" dirty="0"/>
              <a:t> and </a:t>
            </a:r>
            <a:r>
              <a:rPr lang="en-GB" b="1" dirty="0"/>
              <a:t>novice</a:t>
            </a:r>
            <a:r>
              <a:rPr lang="en-GB" dirty="0"/>
              <a:t> peers</a:t>
            </a:r>
            <a:endParaRPr lang="en-US" dirty="0"/>
          </a:p>
        </p:txBody>
      </p:sp>
    </p:spTree>
    <p:extLst>
      <p:ext uri="{BB962C8B-B14F-4D97-AF65-F5344CB8AC3E}">
        <p14:creationId xmlns:p14="http://schemas.microsoft.com/office/powerpoint/2010/main" val="3364827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7 – 8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25934</TotalTime>
  <Words>2296</Words>
  <Application>Microsoft Macintosh PowerPoint</Application>
  <PresentationFormat>Widescreen</PresentationFormat>
  <Paragraphs>248</Paragraphs>
  <Slides>29</Slides>
  <Notes>24</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Calibri</vt:lpstr>
      <vt:lpstr>Calibri Light</vt:lpstr>
      <vt:lpstr>docs-Roboto</vt:lpstr>
      <vt:lpstr>Google Sans</vt:lpstr>
      <vt:lpstr>Open Sans</vt:lpstr>
      <vt:lpstr>OpenSans</vt:lpstr>
      <vt:lpstr>Roboto</vt:lpstr>
      <vt:lpstr>Source Sans Pro</vt:lpstr>
      <vt:lpstr>Titillium Web</vt:lpstr>
      <vt:lpstr>Office Theme</vt:lpstr>
      <vt:lpstr>Software Product Design and Development I</vt:lpstr>
      <vt:lpstr>PowerPoint Presentation</vt:lpstr>
      <vt:lpstr>PowerPoint Presentation</vt:lpstr>
      <vt:lpstr>Administration</vt:lpstr>
      <vt:lpstr>PowerPoint Presentation</vt:lpstr>
      <vt:lpstr>Inclusivity and Gradual Learning</vt:lpstr>
      <vt:lpstr>PowerPoint Presentation</vt:lpstr>
      <vt:lpstr>PowerPoint Presentation</vt:lpstr>
      <vt:lpstr>Minimum Viable product (MVP)</vt:lpstr>
      <vt:lpstr>Minimum Viable product (MVP) </vt:lpstr>
      <vt:lpstr>Client Projects</vt:lpstr>
      <vt:lpstr>Why Choose Client Projects?</vt:lpstr>
      <vt:lpstr>PowerPoint Presentation</vt:lpstr>
      <vt:lpstr>PowerPoint Presentation</vt:lpstr>
      <vt:lpstr>PowerPoint Presentation</vt:lpstr>
      <vt:lpstr>What is social coding?</vt:lpstr>
      <vt:lpstr>Git-Github repository guidelines</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Assessment</vt:lpstr>
      <vt:lpstr>A list of previous projects by students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60</cp:revision>
  <dcterms:created xsi:type="dcterms:W3CDTF">2023-08-10T00:04:12Z</dcterms:created>
  <dcterms:modified xsi:type="dcterms:W3CDTF">2025-08-25T19:45:12Z</dcterms:modified>
</cp:coreProperties>
</file>